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60" r:id="rId5"/>
    <p:sldId id="259" r:id="rId6"/>
    <p:sldId id="263" r:id="rId7"/>
    <p:sldId id="264" r:id="rId8"/>
    <p:sldId id="265" r:id="rId9"/>
    <p:sldId id="266" r:id="rId10"/>
    <p:sldId id="268" r:id="rId11"/>
    <p:sldId id="261" r:id="rId12"/>
    <p:sldId id="272" r:id="rId13"/>
    <p:sldId id="269" r:id="rId14"/>
    <p:sldId id="270" r:id="rId15"/>
    <p:sldId id="271" r:id="rId16"/>
    <p:sldId id="276" r:id="rId17"/>
    <p:sldId id="277" r:id="rId18"/>
    <p:sldId id="273" r:id="rId19"/>
    <p:sldId id="278" r:id="rId20"/>
    <p:sldId id="274" r:id="rId21"/>
    <p:sldId id="286" r:id="rId22"/>
    <p:sldId id="275" r:id="rId23"/>
    <p:sldId id="285" r:id="rId24"/>
    <p:sldId id="287" r:id="rId25"/>
    <p:sldId id="282" r:id="rId26"/>
    <p:sldId id="283" r:id="rId27"/>
    <p:sldId id="284" r:id="rId28"/>
    <p:sldId id="281" r:id="rId29"/>
    <p:sldId id="288" r:id="rId3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E534E05-F583-44F5-8C83-5C29CACD42E9}" type="datetimeFigureOut">
              <a:rPr lang="vi-VN" smtClean="0"/>
              <a:t>20/02/2021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12955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534E05-F583-44F5-8C83-5C29CACD42E9}" type="datetimeFigureOut">
              <a:rPr lang="vi-VN" smtClean="0"/>
              <a:t>20/02/2021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345876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534E05-F583-44F5-8C83-5C29CACD42E9}" type="datetimeFigureOut">
              <a:rPr lang="vi-VN" smtClean="0"/>
              <a:t>20/02/2021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367596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534E05-F583-44F5-8C83-5C29CACD42E9}" type="datetimeFigureOut">
              <a:rPr lang="vi-VN" smtClean="0"/>
              <a:t>20/02/2021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28055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34E05-F583-44F5-8C83-5C29CACD42E9}" type="datetimeFigureOut">
              <a:rPr lang="vi-VN" smtClean="0"/>
              <a:t>20/02/2021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128401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E534E05-F583-44F5-8C83-5C29CACD42E9}" type="datetimeFigureOut">
              <a:rPr lang="vi-VN" smtClean="0"/>
              <a:t>20/02/2021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57013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E534E05-F583-44F5-8C83-5C29CACD42E9}" type="datetimeFigureOut">
              <a:rPr lang="vi-VN" smtClean="0"/>
              <a:t>20/02/2021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143475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E534E05-F583-44F5-8C83-5C29CACD42E9}" type="datetimeFigureOut">
              <a:rPr lang="vi-VN" smtClean="0"/>
              <a:t>20/02/2021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151182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34E05-F583-44F5-8C83-5C29CACD42E9}" type="datetimeFigureOut">
              <a:rPr lang="vi-VN" smtClean="0"/>
              <a:t>20/02/2021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1535431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34E05-F583-44F5-8C83-5C29CACD42E9}" type="datetimeFigureOut">
              <a:rPr lang="vi-VN" smtClean="0"/>
              <a:t>20/02/2021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204394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34E05-F583-44F5-8C83-5C29CACD42E9}" type="datetimeFigureOut">
              <a:rPr lang="vi-VN" smtClean="0"/>
              <a:t>20/02/2021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AC249EB-8020-4B59-92E1-500F127387AA}" type="slidenum">
              <a:rPr lang="vi-VN" smtClean="0"/>
              <a:t>‹#›</a:t>
            </a:fld>
            <a:endParaRPr lang="vi-VN"/>
          </a:p>
        </p:txBody>
      </p:sp>
    </p:spTree>
    <p:extLst>
      <p:ext uri="{BB962C8B-B14F-4D97-AF65-F5344CB8AC3E}">
        <p14:creationId xmlns:p14="http://schemas.microsoft.com/office/powerpoint/2010/main" val="269417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vi-VN"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vi-VN"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cs typeface="Times New Roman" pitchFamily="18" charset="0"/>
              </a:defRPr>
            </a:lvl1pPr>
          </a:lstStyle>
          <a:p>
            <a:fld id="{4E534E05-F583-44F5-8C83-5C29CACD42E9}" type="datetimeFigureOut">
              <a:rPr lang="vi-VN" smtClean="0"/>
              <a:pPr/>
              <a:t>20/02/2021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cs typeface="Times New Roman" pitchFamily="18" charset="0"/>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fld id="{9AC249EB-8020-4B59-92E1-500F127387AA}" type="slidenum">
              <a:rPr lang="vi-VN" smtClean="0"/>
              <a:pPr/>
              <a:t>‹#›</a:t>
            </a:fld>
            <a:endParaRPr lang="vi-VN"/>
          </a:p>
        </p:txBody>
      </p:sp>
    </p:spTree>
    <p:extLst>
      <p:ext uri="{BB962C8B-B14F-4D97-AF65-F5344CB8AC3E}">
        <p14:creationId xmlns:p14="http://schemas.microsoft.com/office/powerpoint/2010/main" val="594918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just"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just"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just"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just"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just"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98" t="20952" r="46758" b="24249"/>
          <a:stretch/>
        </p:blipFill>
        <p:spPr bwMode="auto">
          <a:xfrm>
            <a:off x="0" y="12117"/>
            <a:ext cx="9144000" cy="683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189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924944"/>
            <a:ext cx="3728986"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536" t="6829" r="22681" b="4686"/>
          <a:stretch/>
        </p:blipFill>
        <p:spPr bwMode="auto">
          <a:xfrm>
            <a:off x="5796136" y="1358790"/>
            <a:ext cx="1731525" cy="1566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899592" y="1196752"/>
            <a:ext cx="4248472" cy="2772308"/>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400" dirty="0" smtClean="0">
                <a:solidFill>
                  <a:srgbClr val="FF0000"/>
                </a:solidFill>
                <a:latin typeface="Times New Roman" pitchFamily="18" charset="0"/>
                <a:cs typeface="Times New Roman" pitchFamily="18" charset="0"/>
              </a:rPr>
              <a:t>Tại sao trong chăn nuôi người ta không làm chuồng nuôi thỏ bằng tre hoặc gỗ?</a:t>
            </a:r>
            <a:endParaRPr lang="vi-VN" sz="2400" dirty="0">
              <a:solidFill>
                <a:srgbClr val="FF0000"/>
              </a:solidFill>
              <a:latin typeface="Times New Roman" pitchFamily="18" charset="0"/>
              <a:cs typeface="Times New Roman" pitchFamily="18" charset="0"/>
            </a:endParaRPr>
          </a:p>
        </p:txBody>
      </p:sp>
      <p:sp>
        <p:nvSpPr>
          <p:cNvPr id="5" name="Rectangular Callout 4"/>
          <p:cNvSpPr/>
          <p:nvPr/>
        </p:nvSpPr>
        <p:spPr>
          <a:xfrm>
            <a:off x="1115616" y="4581128"/>
            <a:ext cx="4032448" cy="1728192"/>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dirty="0" smtClean="0">
                <a:latin typeface="Times New Roman" pitchFamily="18" charset="0"/>
                <a:cs typeface="Times New Roman" pitchFamily="18" charset="0"/>
              </a:rPr>
              <a:t>Thỏ ăn bằng cách gặm nhấm, thức ăn là thực vật. </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359748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1000"/>
                                        <p:tgtEl>
                                          <p:spTgt spid="12291"/>
                                        </p:tgtEl>
                                      </p:cBhvr>
                                    </p:animEffect>
                                    <p:anim calcmode="lin" valueType="num">
                                      <p:cBhvr>
                                        <p:cTn id="13" dur="1000" fill="hold"/>
                                        <p:tgtEl>
                                          <p:spTgt spid="12291"/>
                                        </p:tgtEl>
                                        <p:attrNameLst>
                                          <p:attrName>ppt_x</p:attrName>
                                        </p:attrNameLst>
                                      </p:cBhvr>
                                      <p:tavLst>
                                        <p:tav tm="0">
                                          <p:val>
                                            <p:strVal val="#ppt_x"/>
                                          </p:val>
                                        </p:tav>
                                        <p:tav tm="100000">
                                          <p:val>
                                            <p:strVal val="#ppt_x"/>
                                          </p:val>
                                        </p:tav>
                                      </p:tavLst>
                                    </p:anim>
                                    <p:anim calcmode="lin" valueType="num">
                                      <p:cBhvr>
                                        <p:cTn id="14" dur="1000" fill="hold"/>
                                        <p:tgtEl>
                                          <p:spTgt spid="1229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570491"/>
            <a:ext cx="6552728" cy="565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059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98" t="21100" r="46841" b="24395"/>
          <a:stretch/>
        </p:blipFill>
        <p:spPr bwMode="auto">
          <a:xfrm>
            <a:off x="0" y="0"/>
            <a:ext cx="9144000" cy="684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1484784"/>
            <a:ext cx="5112568" cy="584775"/>
          </a:xfrm>
          <a:prstGeom prst="rect">
            <a:avLst/>
          </a:prstGeom>
          <a:noFill/>
        </p:spPr>
        <p:txBody>
          <a:bodyPr wrap="square" rtlCol="0">
            <a:spAutoFit/>
          </a:bodyPr>
          <a:lstStyle/>
          <a:p>
            <a:r>
              <a:rPr lang="vi-VN" sz="3200" b="1" dirty="0" smtClean="0">
                <a:solidFill>
                  <a:srgbClr val="7030A0"/>
                </a:solidFill>
                <a:latin typeface="Times New Roman" pitchFamily="18" charset="0"/>
                <a:cs typeface="Times New Roman" pitchFamily="18" charset="0"/>
              </a:rPr>
              <a:t>Thụ tinh trong</a:t>
            </a:r>
            <a:endParaRPr lang="vi-VN" sz="3200" b="1" dirty="0">
              <a:solidFill>
                <a:srgbClr val="7030A0"/>
              </a:solidFill>
              <a:latin typeface="Times New Roman" pitchFamily="18" charset="0"/>
              <a:cs typeface="Times New Roman" pitchFamily="18" charset="0"/>
            </a:endParaRPr>
          </a:p>
        </p:txBody>
      </p:sp>
      <p:sp>
        <p:nvSpPr>
          <p:cNvPr id="5" name="TextBox 4"/>
          <p:cNvSpPr txBox="1"/>
          <p:nvPr/>
        </p:nvSpPr>
        <p:spPr>
          <a:xfrm>
            <a:off x="683568" y="2852936"/>
            <a:ext cx="5904656" cy="523220"/>
          </a:xfrm>
          <a:prstGeom prst="rect">
            <a:avLst/>
          </a:prstGeom>
          <a:noFill/>
        </p:spPr>
        <p:txBody>
          <a:bodyPr wrap="square" rtlCol="0">
            <a:spAutoFit/>
          </a:bodyPr>
          <a:lstStyle/>
          <a:p>
            <a:r>
              <a:rPr lang="vi-VN" sz="2800" b="1" dirty="0" smtClean="0">
                <a:solidFill>
                  <a:srgbClr val="7030A0"/>
                </a:solidFill>
                <a:latin typeface="Times New Roman" pitchFamily="18" charset="0"/>
                <a:cs typeface="Times New Roman" pitchFamily="18" charset="0"/>
              </a:rPr>
              <a:t>Phôi được phát triển trong tử cung</a:t>
            </a:r>
            <a:endParaRPr lang="vi-VN" sz="2800" b="1" dirty="0">
              <a:solidFill>
                <a:srgbClr val="7030A0"/>
              </a:solidFill>
              <a:latin typeface="Times New Roman" pitchFamily="18" charset="0"/>
              <a:cs typeface="Times New Roman" pitchFamily="18" charset="0"/>
            </a:endParaRPr>
          </a:p>
        </p:txBody>
      </p:sp>
      <p:sp>
        <p:nvSpPr>
          <p:cNvPr id="7" name="TextBox 6"/>
          <p:cNvSpPr txBox="1"/>
          <p:nvPr/>
        </p:nvSpPr>
        <p:spPr>
          <a:xfrm>
            <a:off x="899592" y="4149080"/>
            <a:ext cx="6029144" cy="523220"/>
          </a:xfrm>
          <a:prstGeom prst="rect">
            <a:avLst/>
          </a:prstGeom>
          <a:noFill/>
        </p:spPr>
        <p:txBody>
          <a:bodyPr wrap="square" rtlCol="0">
            <a:spAutoFit/>
          </a:bodyPr>
          <a:lstStyle/>
          <a:p>
            <a:r>
              <a:rPr lang="vi-VN" sz="2800" b="1" dirty="0" smtClean="0">
                <a:solidFill>
                  <a:srgbClr val="7030A0"/>
                </a:solidFill>
                <a:latin typeface="Times New Roman" pitchFamily="18" charset="0"/>
                <a:cs typeface="Times New Roman" pitchFamily="18" charset="0"/>
              </a:rPr>
              <a:t>Nhau thai, dây rốn</a:t>
            </a:r>
            <a:endParaRPr lang="vi-VN" sz="2800" b="1" dirty="0">
              <a:solidFill>
                <a:srgbClr val="7030A0"/>
              </a:solidFill>
              <a:latin typeface="Times New Roman" pitchFamily="18" charset="0"/>
              <a:cs typeface="Times New Roman" pitchFamily="18" charset="0"/>
            </a:endParaRPr>
          </a:p>
        </p:txBody>
      </p:sp>
      <p:sp>
        <p:nvSpPr>
          <p:cNvPr id="8" name="TextBox 7"/>
          <p:cNvSpPr txBox="1"/>
          <p:nvPr/>
        </p:nvSpPr>
        <p:spPr>
          <a:xfrm>
            <a:off x="827583" y="5661248"/>
            <a:ext cx="7416825" cy="954107"/>
          </a:xfrm>
          <a:prstGeom prst="rect">
            <a:avLst/>
          </a:prstGeom>
          <a:noFill/>
        </p:spPr>
        <p:txBody>
          <a:bodyPr wrap="square" rtlCol="0">
            <a:spAutoFit/>
          </a:bodyPr>
          <a:lstStyle/>
          <a:p>
            <a:r>
              <a:rPr lang="vi-VN" sz="2800" b="1" dirty="0" smtClean="0">
                <a:solidFill>
                  <a:srgbClr val="7030A0"/>
                </a:solidFill>
                <a:latin typeface="Times New Roman" pitchFamily="18" charset="0"/>
                <a:cs typeface="Times New Roman" pitchFamily="18" charset="0"/>
              </a:rPr>
              <a:t>Hiện tượng thai sinh là hiện tượng đẻ con có nhau thai</a:t>
            </a:r>
            <a:endParaRPr lang="vi-VN"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77922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61096252"/>
              </p:ext>
            </p:extLst>
          </p:nvPr>
        </p:nvGraphicFramePr>
        <p:xfrm>
          <a:off x="179512" y="4077072"/>
          <a:ext cx="8229600" cy="741680"/>
        </p:xfrm>
        <a:graphic>
          <a:graphicData uri="http://schemas.openxmlformats.org/drawingml/2006/table">
            <a:tbl>
              <a:tblPr firstRow="1" bandRow="1">
                <a:tableStyleId>{5940675A-B579-460E-94D1-54222C63F5DA}</a:tableStyleId>
              </a:tblPr>
              <a:tblGrid>
                <a:gridCol w="2743200"/>
                <a:gridCol w="2743200"/>
                <a:gridCol w="2743200"/>
              </a:tblGrid>
              <a:tr h="370840">
                <a:tc>
                  <a:txBody>
                    <a:bodyPr/>
                    <a:lstStyle/>
                    <a:p>
                      <a:r>
                        <a:rPr lang="vi-VN" dirty="0" smtClean="0"/>
                        <a:t>Đẻ trứng</a:t>
                      </a:r>
                      <a:endParaRPr lang="vi-VN" dirty="0">
                        <a:solidFill>
                          <a:schemeClr val="tx1"/>
                        </a:solidFill>
                        <a:latin typeface="Times New Roman" pitchFamily="18" charset="0"/>
                        <a:cs typeface="Times New Roman" pitchFamily="18" charset="0"/>
                      </a:endParaRPr>
                    </a:p>
                  </a:txBody>
                  <a:tcPr/>
                </a:tc>
                <a:tc>
                  <a:txBody>
                    <a:bodyPr/>
                    <a:lstStyle/>
                    <a:p>
                      <a:endParaRPr lang="vi-VN">
                        <a:solidFill>
                          <a:schemeClr val="tx1"/>
                        </a:solidFill>
                        <a:latin typeface="Times New Roman" pitchFamily="18" charset="0"/>
                        <a:cs typeface="Times New Roman" pitchFamily="18" charset="0"/>
                      </a:endParaRPr>
                    </a:p>
                  </a:txBody>
                  <a:tcPr/>
                </a:tc>
                <a:tc>
                  <a:txBody>
                    <a:bodyPr/>
                    <a:lstStyle/>
                    <a:p>
                      <a:endParaRPr lang="vi-VN">
                        <a:solidFill>
                          <a:schemeClr val="tx1"/>
                        </a:solidFill>
                        <a:latin typeface="Times New Roman" pitchFamily="18" charset="0"/>
                        <a:cs typeface="Times New Roman" pitchFamily="18" charset="0"/>
                      </a:endParaRPr>
                    </a:p>
                  </a:txBody>
                  <a:tcPr/>
                </a:tc>
              </a:tr>
              <a:tr h="370840">
                <a:tc>
                  <a:txBody>
                    <a:bodyPr/>
                    <a:lstStyle/>
                    <a:p>
                      <a:endParaRPr lang="vi-VN">
                        <a:solidFill>
                          <a:schemeClr val="tx1"/>
                        </a:solidFill>
                        <a:latin typeface="Times New Roman" pitchFamily="18" charset="0"/>
                        <a:cs typeface="Times New Roman" pitchFamily="18" charset="0"/>
                      </a:endParaRPr>
                    </a:p>
                  </a:txBody>
                  <a:tcPr/>
                </a:tc>
                <a:tc>
                  <a:txBody>
                    <a:bodyPr/>
                    <a:lstStyle/>
                    <a:p>
                      <a:endParaRPr lang="vi-VN">
                        <a:solidFill>
                          <a:schemeClr val="tx1"/>
                        </a:solidFill>
                        <a:latin typeface="Times New Roman" pitchFamily="18" charset="0"/>
                        <a:cs typeface="Times New Roman" pitchFamily="18" charset="0"/>
                      </a:endParaRPr>
                    </a:p>
                  </a:txBody>
                  <a:tcPr/>
                </a:tc>
                <a:tc>
                  <a:txBody>
                    <a:bodyPr/>
                    <a:lstStyle/>
                    <a:p>
                      <a:endParaRPr lang="vi-VN" dirty="0">
                        <a:solidFill>
                          <a:schemeClr val="tx1"/>
                        </a:solidFill>
                        <a:latin typeface="Times New Roman" pitchFamily="18" charset="0"/>
                        <a:cs typeface="Times New Roman" pitchFamily="18" charset="0"/>
                      </a:endParaRPr>
                    </a:p>
                  </a:txBody>
                  <a:tcPr/>
                </a:tc>
              </a:tr>
            </a:tbl>
          </a:graphicData>
        </a:graphic>
      </p:graphicFrame>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2"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57" t="20073" r="48077" b="52664"/>
          <a:stretch/>
        </p:blipFill>
        <p:spPr bwMode="auto">
          <a:xfrm>
            <a:off x="2184244" y="19395"/>
            <a:ext cx="4762920" cy="186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3097311649"/>
              </p:ext>
            </p:extLst>
          </p:nvPr>
        </p:nvGraphicFramePr>
        <p:xfrm>
          <a:off x="1115616" y="2350756"/>
          <a:ext cx="7272807" cy="4462620"/>
        </p:xfrm>
        <a:graphic>
          <a:graphicData uri="http://schemas.openxmlformats.org/drawingml/2006/table">
            <a:tbl>
              <a:tblPr firstRow="1" bandRow="1">
                <a:tableStyleId>{7DF18680-E054-41AD-8BC1-D1AEF772440D}</a:tableStyleId>
              </a:tblPr>
              <a:tblGrid>
                <a:gridCol w="2424269"/>
                <a:gridCol w="2424269"/>
                <a:gridCol w="2424269"/>
              </a:tblGrid>
              <a:tr h="485067">
                <a:tc>
                  <a:txBody>
                    <a:bodyPr/>
                    <a:lstStyle/>
                    <a:p>
                      <a:pPr algn="ctr"/>
                      <a:r>
                        <a:rPr lang="vi-VN" sz="2400" dirty="0" smtClean="0">
                          <a:latin typeface="Times New Roman" pitchFamily="18" charset="0"/>
                          <a:cs typeface="Times New Roman" pitchFamily="18" charset="0"/>
                        </a:rPr>
                        <a:t>Đẻ trứng</a:t>
                      </a:r>
                      <a:endParaRPr lang="vi-VN" sz="2400" dirty="0">
                        <a:latin typeface="Times New Roman" pitchFamily="18" charset="0"/>
                        <a:cs typeface="Times New Roman" pitchFamily="18" charset="0"/>
                      </a:endParaRPr>
                    </a:p>
                  </a:txBody>
                  <a:tcPr/>
                </a:tc>
                <a:tc>
                  <a:txBody>
                    <a:bodyPr/>
                    <a:lstStyle/>
                    <a:p>
                      <a:pPr algn="ctr"/>
                      <a:r>
                        <a:rPr lang="vi-VN" sz="2400" dirty="0" smtClean="0">
                          <a:latin typeface="Times New Roman" pitchFamily="18" charset="0"/>
                          <a:cs typeface="Times New Roman" pitchFamily="18" charset="0"/>
                        </a:rPr>
                        <a:t>Noãn thai sinh</a:t>
                      </a:r>
                      <a:endParaRPr lang="vi-VN" sz="2400" dirty="0">
                        <a:latin typeface="Times New Roman" pitchFamily="18" charset="0"/>
                        <a:cs typeface="Times New Roman" pitchFamily="18" charset="0"/>
                      </a:endParaRPr>
                    </a:p>
                  </a:txBody>
                  <a:tcPr/>
                </a:tc>
                <a:tc>
                  <a:txBody>
                    <a:bodyPr/>
                    <a:lstStyle/>
                    <a:p>
                      <a:pPr algn="ctr"/>
                      <a:r>
                        <a:rPr lang="vi-VN" sz="2400" dirty="0" smtClean="0">
                          <a:latin typeface="Times New Roman" pitchFamily="18" charset="0"/>
                          <a:cs typeface="Times New Roman" pitchFamily="18" charset="0"/>
                        </a:rPr>
                        <a:t>Thai sinh</a:t>
                      </a:r>
                      <a:endParaRPr lang="vi-VN" sz="2400" dirty="0">
                        <a:latin typeface="Times New Roman" pitchFamily="18" charset="0"/>
                        <a:cs typeface="Times New Roman" pitchFamily="18" charset="0"/>
                      </a:endParaRPr>
                    </a:p>
                  </a:txBody>
                  <a:tcPr/>
                </a:tc>
              </a:tr>
              <a:tr h="3977553">
                <a:tc>
                  <a:txBody>
                    <a:bodyPr/>
                    <a:lstStyle/>
                    <a:p>
                      <a:pPr algn="just"/>
                      <a:r>
                        <a:rPr lang="vi-VN" sz="2400" dirty="0" smtClean="0">
                          <a:latin typeface="Times New Roman" pitchFamily="18" charset="0"/>
                          <a:cs typeface="Times New Roman" pitchFamily="18" charset="0"/>
                        </a:rPr>
                        <a:t>- Khả năng sống sót thấp (bị động vật khác ăn, môi trường sống không thuận lợi).</a:t>
                      </a:r>
                    </a:p>
                    <a:p>
                      <a:pPr algn="just"/>
                      <a:r>
                        <a:rPr lang="vi-VN" sz="2400" dirty="0" smtClean="0">
                          <a:latin typeface="Times New Roman" pitchFamily="18" charset="0"/>
                          <a:cs typeface="Times New Roman" pitchFamily="18" charset="0"/>
                        </a:rPr>
                        <a:t>- Phôi thai phát triển nhờ chất dinh dưỡng trong noãn hoàng.</a:t>
                      </a:r>
                      <a:endParaRPr lang="vi-VN" sz="2400" dirty="0">
                        <a:latin typeface="Times New Roman" pitchFamily="18" charset="0"/>
                        <a:cs typeface="Times New Roman" pitchFamily="18" charset="0"/>
                      </a:endParaRPr>
                    </a:p>
                  </a:txBody>
                  <a:tcPr/>
                </a:tc>
                <a:tc>
                  <a:txBody>
                    <a:bodyPr/>
                    <a:lstStyle/>
                    <a:p>
                      <a:pPr algn="just"/>
                      <a:r>
                        <a:rPr lang="vi-VN" sz="2400" dirty="0" smtClean="0">
                          <a:latin typeface="Times New Roman" pitchFamily="18" charset="0"/>
                          <a:cs typeface="Times New Roman" pitchFamily="18" charset="0"/>
                        </a:rPr>
                        <a:t>- Trứng được giữ lại trong cơ thể mẹ đến khi nở ra con mới ra ngoài (được bảo vệ tốt hơn).</a:t>
                      </a:r>
                    </a:p>
                    <a:p>
                      <a:pPr algn="just"/>
                      <a:r>
                        <a:rPr lang="vi-VN" sz="2400" dirty="0" smtClean="0">
                          <a:latin typeface="Times New Roman" pitchFamily="18" charset="0"/>
                          <a:cs typeface="Times New Roman" pitchFamily="18" charset="0"/>
                        </a:rPr>
                        <a:t>- Phôi thai phát triển nhờ chất dinh dưỡng trong noãn hoàng.</a:t>
                      </a:r>
                      <a:endParaRPr lang="vi-VN" sz="2400" dirty="0">
                        <a:latin typeface="Times New Roman" pitchFamily="18" charset="0"/>
                        <a:cs typeface="Times New Roman" pitchFamily="18" charset="0"/>
                      </a:endParaRPr>
                    </a:p>
                  </a:txBody>
                  <a:tcPr/>
                </a:tc>
                <a:tc>
                  <a:txBody>
                    <a:bodyPr/>
                    <a:lstStyle/>
                    <a:p>
                      <a:pPr algn="just"/>
                      <a:r>
                        <a:rPr lang="vi-VN" sz="2400" dirty="0" smtClean="0">
                          <a:latin typeface="Times New Roman" pitchFamily="18" charset="0"/>
                          <a:cs typeface="Times New Roman" pitchFamily="18" charset="0"/>
                        </a:rPr>
                        <a:t>- Thai được bảo vệ tốt hơn trong thời gian phát triển.</a:t>
                      </a:r>
                    </a:p>
                    <a:p>
                      <a:pPr algn="just"/>
                      <a:r>
                        <a:rPr lang="vi-VN" sz="2400" dirty="0" smtClean="0">
                          <a:latin typeface="Times New Roman" pitchFamily="18" charset="0"/>
                          <a:cs typeface="Times New Roman" pitchFamily="18" charset="0"/>
                        </a:rPr>
                        <a:t>- Phôi được phát triển tốt hơn nhờ chất dinh dưỡng lấy từ cơ thể mẹ qua nhau thai.</a:t>
                      </a:r>
                      <a:endParaRPr lang="vi-VN" sz="2400" dirty="0">
                        <a:latin typeface="Times New Roman" pitchFamily="18" charset="0"/>
                        <a:cs typeface="Times New Roman" pitchFamily="18" charset="0"/>
                      </a:endParaRPr>
                    </a:p>
                  </a:txBody>
                  <a:tcPr/>
                </a:tc>
              </a:tr>
            </a:tbl>
          </a:graphicData>
        </a:graphic>
      </p:graphicFrame>
      <p:sp>
        <p:nvSpPr>
          <p:cNvPr id="7" name="TextBox 6"/>
          <p:cNvSpPr txBox="1"/>
          <p:nvPr/>
        </p:nvSpPr>
        <p:spPr>
          <a:xfrm>
            <a:off x="327365" y="1889091"/>
            <a:ext cx="8784976" cy="461665"/>
          </a:xfrm>
          <a:prstGeom prst="rect">
            <a:avLst/>
          </a:prstGeom>
          <a:noFill/>
        </p:spPr>
        <p:txBody>
          <a:bodyPr wrap="square" rtlCol="0">
            <a:spAutoFit/>
          </a:bodyPr>
          <a:lstStyle/>
          <a:p>
            <a:pPr algn="ctr"/>
            <a:r>
              <a:rPr lang="vi-VN" sz="2400" dirty="0" smtClean="0">
                <a:solidFill>
                  <a:srgbClr val="FF0000"/>
                </a:solidFill>
                <a:latin typeface="Times New Roman" pitchFamily="18" charset="0"/>
                <a:cs typeface="Times New Roman" pitchFamily="18" charset="0"/>
              </a:rPr>
              <a:t>Nêu ưu điểm của sự thai sinh so với đẻ trứng và noãn thai sinh:</a:t>
            </a:r>
            <a:endParaRPr lang="vi-VN"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78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a:bodyPr>
          <a:lstStyle/>
          <a:p>
            <a:r>
              <a:rPr lang="vi-VN" b="1" dirty="0" smtClean="0">
                <a:solidFill>
                  <a:srgbClr val="FF0000"/>
                </a:solidFill>
              </a:rPr>
              <a:t>I. Đời sống</a:t>
            </a:r>
            <a:endParaRPr lang="vi-VN" dirty="0">
              <a:solidFill>
                <a:srgbClr val="FF0000"/>
              </a:solidFill>
            </a:endParaRPr>
          </a:p>
        </p:txBody>
      </p:sp>
      <p:sp>
        <p:nvSpPr>
          <p:cNvPr id="7" name="Content Placeholder 6"/>
          <p:cNvSpPr>
            <a:spLocks noGrp="1"/>
          </p:cNvSpPr>
          <p:nvPr>
            <p:ph idx="1"/>
          </p:nvPr>
        </p:nvSpPr>
        <p:spPr/>
        <p:txBody>
          <a:bodyPr>
            <a:normAutofit fontScale="92500" lnSpcReduction="10000"/>
          </a:bodyPr>
          <a:lstStyle/>
          <a:p>
            <a:r>
              <a:rPr lang="vi-VN" dirty="0" smtClean="0"/>
              <a:t>Thỏ </a:t>
            </a:r>
            <a:r>
              <a:rPr lang="vi-VN" dirty="0"/>
              <a:t>sống đào hang</a:t>
            </a:r>
          </a:p>
          <a:p>
            <a:r>
              <a:rPr lang="vi-VN" dirty="0"/>
              <a:t>Ăn cỏ, lá cây bằng cách gặm nhấm, kiếm ăn về chiều</a:t>
            </a:r>
          </a:p>
          <a:p>
            <a:r>
              <a:rPr lang="vi-VN" dirty="0"/>
              <a:t>Là động vật hằng nhiệt</a:t>
            </a:r>
          </a:p>
          <a:p>
            <a:r>
              <a:rPr lang="vi-VN" dirty="0"/>
              <a:t>Sinh sản:</a:t>
            </a:r>
          </a:p>
          <a:p>
            <a:pPr lvl="1"/>
            <a:r>
              <a:rPr lang="vi-VN" dirty="0"/>
              <a:t>Thụ tinh trong</a:t>
            </a:r>
          </a:p>
          <a:p>
            <a:pPr lvl="1"/>
            <a:r>
              <a:rPr lang="vi-VN" dirty="0"/>
              <a:t>Thai phát triển trong tử cung thỏ mẹ</a:t>
            </a:r>
          </a:p>
          <a:p>
            <a:pPr lvl="1"/>
            <a:r>
              <a:rPr lang="vi-VN" dirty="0"/>
              <a:t>Có nhau thai →</a:t>
            </a:r>
            <a:r>
              <a:rPr lang="vi-VN" dirty="0" smtClean="0"/>
              <a:t> </a:t>
            </a:r>
            <a:r>
              <a:rPr lang="vi-VN" dirty="0"/>
              <a:t>gọi là hiện tượng thai sinh</a:t>
            </a:r>
          </a:p>
          <a:p>
            <a:pPr lvl="1"/>
            <a:r>
              <a:rPr lang="vi-VN" dirty="0"/>
              <a:t>Con non yếu, được nuôi bằng sữa mẹ</a:t>
            </a:r>
          </a:p>
          <a:p>
            <a:endParaRPr lang="vi-VN" dirty="0"/>
          </a:p>
        </p:txBody>
      </p:sp>
      <p:sp>
        <p:nvSpPr>
          <p:cNvPr id="8" name="Rectangle 3"/>
          <p:cNvSpPr>
            <a:spLocks noChangeArrowheads="1"/>
          </p:cNvSpPr>
          <p:nvPr/>
        </p:nvSpPr>
        <p:spPr bwMode="auto">
          <a:xfrm>
            <a:off x="131763" y="642938"/>
            <a:ext cx="5127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4400" b="1" dirty="0">
                <a:solidFill>
                  <a:srgbClr val="FF0000"/>
                </a:solidFill>
                <a:latin typeface="Times New Roman" pitchFamily="18" charset="0"/>
                <a:cs typeface="Times New Roman" pitchFamily="18" charset="0"/>
                <a:sym typeface="Wingdings" pitchFamily="2" charset="2"/>
              </a:rPr>
              <a:t></a:t>
            </a:r>
            <a:endParaRPr lang="en-US" alt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388483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vi-VN" b="1" dirty="0" smtClean="0">
                <a:solidFill>
                  <a:srgbClr val="FF0000"/>
                </a:solidFill>
              </a:rPr>
              <a:t>II. Cấu tạo ngoài và di chuyển</a:t>
            </a:r>
            <a:endParaRPr lang="vi-VN" b="1" dirty="0">
              <a:solidFill>
                <a:srgbClr val="FF0000"/>
              </a:solidFill>
            </a:endParaRPr>
          </a:p>
        </p:txBody>
      </p:sp>
      <p:sp>
        <p:nvSpPr>
          <p:cNvPr id="6" name="Content Placeholder 5"/>
          <p:cNvSpPr>
            <a:spLocks noGrp="1"/>
          </p:cNvSpPr>
          <p:nvPr>
            <p:ph idx="1"/>
          </p:nvPr>
        </p:nvSpPr>
        <p:spPr/>
        <p:txBody>
          <a:bodyPr/>
          <a:lstStyle/>
          <a:p>
            <a:endParaRPr lang="vi-VN"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3" y="1641423"/>
            <a:ext cx="5199622" cy="416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279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16" t="20806" r="46758" b="24249"/>
          <a:stretch/>
        </p:blipFill>
        <p:spPr bwMode="auto">
          <a:xfrm>
            <a:off x="0" y="14448"/>
            <a:ext cx="9144000" cy="687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252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98" t="20806" r="46841" b="24103"/>
          <a:stretch/>
        </p:blipFill>
        <p:spPr bwMode="auto">
          <a:xfrm>
            <a:off x="0" y="-1"/>
            <a:ext cx="9144000" cy="683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844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endParaRPr lang="vi-VN" dirty="0"/>
          </a:p>
        </p:txBody>
      </p:sp>
      <p:pic>
        <p:nvPicPr>
          <p:cNvPr id="9"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363" t="20659" r="47582" b="24542"/>
          <a:stretch/>
        </p:blipFill>
        <p:spPr bwMode="auto">
          <a:xfrm>
            <a:off x="1547664" y="910173"/>
            <a:ext cx="6546209" cy="503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010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928" t="20659" r="46676" b="23809"/>
          <a:stretch/>
        </p:blipFill>
        <p:spPr bwMode="auto">
          <a:xfrm>
            <a:off x="689864" y="361689"/>
            <a:ext cx="7776864" cy="616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283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60" r="12539"/>
          <a:stretch/>
        </p:blipFill>
        <p:spPr bwMode="auto">
          <a:xfrm>
            <a:off x="0" y="-12803"/>
            <a:ext cx="9144000" cy="687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23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13" t="20790" r="46843" b="24851"/>
          <a:stretch/>
        </p:blipFill>
        <p:spPr bwMode="auto">
          <a:xfrm>
            <a:off x="16913" y="0"/>
            <a:ext cx="91457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025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98" t="20952" r="46923" b="24395"/>
          <a:stretch/>
        </p:blipFill>
        <p:spPr bwMode="auto">
          <a:xfrm>
            <a:off x="0" y="0"/>
            <a:ext cx="9144000" cy="687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49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normAutofit fontScale="90000"/>
          </a:bodyPr>
          <a:lstStyle/>
          <a:p>
            <a:r>
              <a:rPr lang="vi-VN" b="1" dirty="0">
                <a:solidFill>
                  <a:srgbClr val="FF0000"/>
                </a:solidFill>
              </a:rPr>
              <a:t>II. Cấu tạo ngoài và di chuyển</a:t>
            </a:r>
            <a:br>
              <a:rPr lang="vi-VN" b="1" dirty="0">
                <a:solidFill>
                  <a:srgbClr val="FF0000"/>
                </a:solidFill>
              </a:rPr>
            </a:br>
            <a:r>
              <a:rPr lang="vi-VN" b="1" i="1" dirty="0">
                <a:solidFill>
                  <a:srgbClr val="FF0000"/>
                </a:solidFill>
              </a:rPr>
              <a:t>1. Cấu tạo </a:t>
            </a:r>
            <a:r>
              <a:rPr lang="vi-VN" b="1" i="1" dirty="0" smtClean="0">
                <a:solidFill>
                  <a:srgbClr val="FF0000"/>
                </a:solidFill>
              </a:rPr>
              <a:t>ngoài</a:t>
            </a:r>
            <a:endParaRPr lang="vi-VN" dirty="0">
              <a:solidFill>
                <a:srgbClr val="FF0000"/>
              </a:solidFill>
            </a:endParaRPr>
          </a:p>
        </p:txBody>
      </p:sp>
      <p:sp>
        <p:nvSpPr>
          <p:cNvPr id="8" name="Content Placeholder 7"/>
          <p:cNvSpPr>
            <a:spLocks noGrp="1"/>
          </p:cNvSpPr>
          <p:nvPr>
            <p:ph idx="1"/>
          </p:nvPr>
        </p:nvSpPr>
        <p:spPr/>
        <p:txBody>
          <a:bodyPr/>
          <a:lstStyle/>
          <a:p>
            <a:endParaRPr lang="vi-VN" dirty="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70" t="27253" r="37610" b="27180"/>
          <a:stretch/>
        </p:blipFill>
        <p:spPr bwMode="auto">
          <a:xfrm>
            <a:off x="107504" y="1549130"/>
            <a:ext cx="8936508" cy="425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ChangeArrowheads="1"/>
          </p:cNvSpPr>
          <p:nvPr/>
        </p:nvSpPr>
        <p:spPr bwMode="auto">
          <a:xfrm>
            <a:off x="131763" y="642938"/>
            <a:ext cx="5127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4400" b="1" dirty="0">
                <a:solidFill>
                  <a:srgbClr val="FF0000"/>
                </a:solidFill>
                <a:latin typeface="Times New Roman" pitchFamily="18" charset="0"/>
                <a:cs typeface="Times New Roman" pitchFamily="18" charset="0"/>
                <a:sym typeface="Wingdings" pitchFamily="2" charset="2"/>
              </a:rPr>
              <a:t></a:t>
            </a:r>
            <a:endParaRPr lang="en-US" alt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868975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32" t="20952" r="46511" b="24542"/>
          <a:stretch/>
        </p:blipFill>
        <p:spPr bwMode="auto">
          <a:xfrm>
            <a:off x="797876" y="260648"/>
            <a:ext cx="7560840" cy="559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4578296" y="2852936"/>
            <a:ext cx="2664296" cy="1584176"/>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smtClean="0">
                <a:solidFill>
                  <a:srgbClr val="FF0000"/>
                </a:solidFill>
                <a:latin typeface="Times New Roman" pitchFamily="18" charset="0"/>
                <a:cs typeface="Times New Roman" pitchFamily="18" charset="0"/>
              </a:rPr>
              <a:t>Thỏ di chuyển bằng cách nào?</a:t>
            </a:r>
            <a:endParaRPr lang="vi-VN" sz="2400" dirty="0">
              <a:solidFill>
                <a:srgbClr val="FF0000"/>
              </a:solidFill>
              <a:latin typeface="Times New Roman" pitchFamily="18" charset="0"/>
              <a:cs typeface="Times New Roman" pitchFamily="18" charset="0"/>
            </a:endParaRPr>
          </a:p>
        </p:txBody>
      </p:sp>
      <p:sp>
        <p:nvSpPr>
          <p:cNvPr id="7" name="Rectangular Callout 6"/>
          <p:cNvSpPr/>
          <p:nvPr/>
        </p:nvSpPr>
        <p:spPr>
          <a:xfrm>
            <a:off x="5292080" y="4835580"/>
            <a:ext cx="2880320" cy="983201"/>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dirty="0" smtClean="0">
                <a:latin typeface="Times New Roman" pitchFamily="18" charset="0"/>
                <a:cs typeface="Times New Roman" pitchFamily="18" charset="0"/>
              </a:rPr>
              <a:t>Bằng cách nhảy đồng thời 2 chi sau.</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397875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16" t="21100" r="46758" b="24395"/>
          <a:stretch/>
        </p:blipFill>
        <p:spPr bwMode="auto">
          <a:xfrm>
            <a:off x="-11469" y="0"/>
            <a:ext cx="91554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323528" y="4077072"/>
            <a:ext cx="3960440" cy="2376264"/>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400" dirty="0" smtClean="0">
                <a:latin typeface="Times New Roman" pitchFamily="18" charset="0"/>
                <a:cs typeface="Times New Roman" pitchFamily="18" charset="0"/>
              </a:rPr>
              <a:t>Khi bị rượt đuổi, thỏ chạy theo hình chữ Z, còn thú ăn thịt chạy theo kiểu rượt đuổi nên dễ mất đà lao theo hướng khác, khi đó thỏ lẫn vào bụi rậm để trốn thoát.</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4147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a:bodyPr>
          <a:lstStyle/>
          <a:p>
            <a:r>
              <a:rPr lang="vi-VN" b="1" i="1" dirty="0" smtClean="0"/>
              <a:t>2. Di chuyển</a:t>
            </a:r>
            <a:endParaRPr lang="vi-VN" dirty="0"/>
          </a:p>
        </p:txBody>
      </p:sp>
      <p:sp>
        <p:nvSpPr>
          <p:cNvPr id="7" name="Content Placeholder 6"/>
          <p:cNvSpPr>
            <a:spLocks noGrp="1"/>
          </p:cNvSpPr>
          <p:nvPr>
            <p:ph idx="1"/>
          </p:nvPr>
        </p:nvSpPr>
        <p:spPr/>
        <p:txBody>
          <a:bodyPr/>
          <a:lstStyle/>
          <a:p>
            <a:r>
              <a:rPr lang="vi-VN" dirty="0" smtClean="0"/>
              <a:t>Thỏ </a:t>
            </a:r>
            <a:r>
              <a:rPr lang="vi-VN" dirty="0"/>
              <a:t>di chuyển bằng cách nhảy đồng thời cả 2 chân</a:t>
            </a:r>
          </a:p>
          <a:p>
            <a:endParaRPr lang="vi-VN" dirty="0"/>
          </a:p>
        </p:txBody>
      </p:sp>
      <p:sp>
        <p:nvSpPr>
          <p:cNvPr id="8" name="Rectangle 3"/>
          <p:cNvSpPr>
            <a:spLocks noChangeArrowheads="1"/>
          </p:cNvSpPr>
          <p:nvPr/>
        </p:nvSpPr>
        <p:spPr bwMode="auto">
          <a:xfrm>
            <a:off x="131763" y="642938"/>
            <a:ext cx="5127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4400" b="1" dirty="0">
                <a:solidFill>
                  <a:srgbClr val="FF0000"/>
                </a:solidFill>
                <a:latin typeface="Times New Roman" pitchFamily="18" charset="0"/>
                <a:cs typeface="Times New Roman" pitchFamily="18" charset="0"/>
                <a:sym typeface="Wingdings" pitchFamily="2" charset="2"/>
              </a:rPr>
              <a:t></a:t>
            </a:r>
            <a:endParaRPr lang="en-US" alt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978756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vi-VN" b="1" dirty="0" smtClean="0">
                <a:solidFill>
                  <a:srgbClr val="FF0000"/>
                </a:solidFill>
              </a:rPr>
              <a:t>Câu hỏi củng cố</a:t>
            </a:r>
            <a:endParaRPr lang="vi-VN" b="1" dirty="0">
              <a:solidFill>
                <a:srgbClr val="FF0000"/>
              </a:solidFill>
            </a:endParaRPr>
          </a:p>
        </p:txBody>
      </p:sp>
      <p:sp>
        <p:nvSpPr>
          <p:cNvPr id="8" name="Content Placeholder 7"/>
          <p:cNvSpPr>
            <a:spLocks noGrp="1"/>
          </p:cNvSpPr>
          <p:nvPr>
            <p:ph idx="1"/>
          </p:nvPr>
        </p:nvSpPr>
        <p:spPr/>
        <p:txBody>
          <a:bodyPr/>
          <a:lstStyle/>
          <a:p>
            <a:pPr marL="0" indent="0">
              <a:buNone/>
            </a:pPr>
            <a:r>
              <a:rPr lang="vi-VN" b="1" dirty="0"/>
              <a:t>Câu 1: </a:t>
            </a:r>
            <a:r>
              <a:rPr lang="vi-VN" dirty="0" smtClean="0"/>
              <a:t>Nêu </a:t>
            </a:r>
            <a:r>
              <a:rPr lang="vi-VN" dirty="0"/>
              <a:t>cấu tạo ngoài của thỏ thích nghi với điều kiện sống.</a:t>
            </a:r>
          </a:p>
          <a:p>
            <a:pPr marL="0" indent="0">
              <a:buNone/>
            </a:pPr>
            <a:endParaRPr lang="vi-VN" dirty="0"/>
          </a:p>
        </p:txBody>
      </p:sp>
    </p:spTree>
    <p:extLst>
      <p:ext uri="{BB962C8B-B14F-4D97-AF65-F5344CB8AC3E}">
        <p14:creationId xmlns:p14="http://schemas.microsoft.com/office/powerpoint/2010/main" val="3978756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42" t="24616" r="37527" b="20293"/>
          <a:stretch/>
        </p:blipFill>
        <p:spPr bwMode="auto">
          <a:xfrm>
            <a:off x="179512" y="260648"/>
            <a:ext cx="882098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756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endParaRPr lang="vi-VN"/>
          </a:p>
        </p:txBody>
      </p:sp>
      <p:sp>
        <p:nvSpPr>
          <p:cNvPr id="8" name="Content Placeholder 7"/>
          <p:cNvSpPr>
            <a:spLocks noGrp="1"/>
          </p:cNvSpPr>
          <p:nvPr>
            <p:ph idx="1"/>
          </p:nvPr>
        </p:nvSpPr>
        <p:spPr/>
        <p:txBody>
          <a:bodyPr>
            <a:normAutofit/>
          </a:bodyPr>
          <a:lstStyle/>
          <a:p>
            <a:pPr marL="0" indent="0">
              <a:buNone/>
            </a:pPr>
            <a:r>
              <a:rPr lang="vi-VN" b="1" dirty="0"/>
              <a:t>Câu </a:t>
            </a:r>
            <a:r>
              <a:rPr lang="vi-VN" b="1" dirty="0" smtClean="0"/>
              <a:t>2: </a:t>
            </a:r>
            <a:r>
              <a:rPr lang="vi-VN" dirty="0" smtClean="0"/>
              <a:t>Nêu </a:t>
            </a:r>
            <a:r>
              <a:rPr lang="vi-VN" dirty="0"/>
              <a:t>ưu điểm của sự thai sinh so với sự đẻ trứng và noãn thai sinh.</a:t>
            </a:r>
          </a:p>
          <a:p>
            <a:pPr marL="0" indent="0">
              <a:buNone/>
            </a:pPr>
            <a:endParaRPr lang="vi-VN" dirty="0"/>
          </a:p>
        </p:txBody>
      </p:sp>
    </p:spTree>
    <p:extLst>
      <p:ext uri="{BB962C8B-B14F-4D97-AF65-F5344CB8AC3E}">
        <p14:creationId xmlns:p14="http://schemas.microsoft.com/office/powerpoint/2010/main" val="2652833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endParaRPr lang="vi-VN"/>
          </a:p>
        </p:txBody>
      </p:sp>
      <p:sp>
        <p:nvSpPr>
          <p:cNvPr id="8" name="Content Placeholder 7"/>
          <p:cNvSpPr>
            <a:spLocks noGrp="1"/>
          </p:cNvSpPr>
          <p:nvPr>
            <p:ph idx="1"/>
          </p:nvPr>
        </p:nvSpPr>
        <p:spPr/>
        <p:txBody>
          <a:bodyPr>
            <a:normAutofit fontScale="85000" lnSpcReduction="10000"/>
          </a:bodyPr>
          <a:lstStyle/>
          <a:p>
            <a:pPr marL="0" indent="0">
              <a:buNone/>
            </a:pPr>
            <a:r>
              <a:rPr lang="vi-VN" b="1" u="sng" dirty="0" smtClean="0"/>
              <a:t>Bài làm:</a:t>
            </a:r>
          </a:p>
          <a:p>
            <a:r>
              <a:rPr lang="vi-VN" dirty="0" smtClean="0"/>
              <a:t>Ưu điểm của sự thai sinh so với sự đẻ trứng và noãn thai sinh là :</a:t>
            </a:r>
          </a:p>
          <a:p>
            <a:r>
              <a:rPr lang="vi-VN" dirty="0" smtClean="0"/>
              <a:t>Thai sinh không bị lệ thuộc vào lượng noãn hoàng có trong trứng như các động vật có xương sống đẻ trứng.</a:t>
            </a:r>
          </a:p>
          <a:p>
            <a:r>
              <a:rPr lang="vi-VN" dirty="0" smtClean="0"/>
              <a:t>Phôi được phát triển trong bụng mẹ an toàn và điều kiện sống thích hợp cho phát triển.</a:t>
            </a:r>
          </a:p>
          <a:p>
            <a:r>
              <a:rPr lang="vi-VN" dirty="0" smtClean="0"/>
              <a:t>Con non được nuôi bằng sữa mẹ, có sự bảo vệ của mẹ trong giai đoạn đầu đời.</a:t>
            </a:r>
          </a:p>
          <a:p>
            <a:r>
              <a:rPr lang="vi-VN" dirty="0" smtClean="0"/>
              <a:t>Tỷ lệ sống sót của con non cao hơn.</a:t>
            </a:r>
          </a:p>
          <a:p>
            <a:endParaRPr lang="vi-VN" dirty="0"/>
          </a:p>
        </p:txBody>
      </p:sp>
    </p:spTree>
    <p:extLst>
      <p:ext uri="{BB962C8B-B14F-4D97-AF65-F5344CB8AC3E}">
        <p14:creationId xmlns:p14="http://schemas.microsoft.com/office/powerpoint/2010/main" val="4026715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ết quả hình ảnh cho hình nền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vi-VN" b="1" dirty="0" smtClean="0">
                <a:solidFill>
                  <a:srgbClr val="FF0000"/>
                </a:solidFill>
              </a:rPr>
              <a:t>Bài 46. THỎ</a:t>
            </a:r>
            <a:endParaRPr lang="vi-VN"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4017" y="1439600"/>
            <a:ext cx="4968551" cy="397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303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64" t="20806" r="46757" b="24835"/>
          <a:stretch/>
        </p:blipFill>
        <p:spPr bwMode="auto">
          <a:xfrm>
            <a:off x="0" y="0"/>
            <a:ext cx="9144000" cy="683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209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b="1" dirty="0">
              <a:solidFill>
                <a:srgbClr val="FF0000"/>
              </a:solidFill>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116" t="21099" r="46840" b="24249"/>
          <a:stretch/>
        </p:blipFill>
        <p:spPr bwMode="auto">
          <a:xfrm>
            <a:off x="0" y="-4074"/>
            <a:ext cx="9161693" cy="686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05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21277" r="46809" b="24539"/>
          <a:stretch/>
        </p:blipFill>
        <p:spPr bwMode="auto">
          <a:xfrm>
            <a:off x="0" y="0"/>
            <a:ext cx="9144000" cy="684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691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95" t="21100" r="46567" b="24220"/>
          <a:stretch/>
        </p:blipFill>
        <p:spPr bwMode="auto">
          <a:xfrm>
            <a:off x="15026" y="0"/>
            <a:ext cx="9128974" cy="685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938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28" t="20993" r="46758" b="24396"/>
          <a:stretch/>
        </p:blipFill>
        <p:spPr bwMode="auto">
          <a:xfrm>
            <a:off x="0" y="0"/>
            <a:ext cx="91787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901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07" t="20994" r="46759" b="24541"/>
          <a:stretch/>
        </p:blipFill>
        <p:spPr bwMode="auto">
          <a:xfrm>
            <a:off x="1145" y="-2"/>
            <a:ext cx="914285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495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472</Words>
  <Application>Microsoft Office PowerPoint</Application>
  <PresentationFormat>On-screen Show (4:3)</PresentationFormat>
  <Paragraphs>46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Bài 46. THỎ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Đời sống</vt:lpstr>
      <vt:lpstr>II. Cấu tạo ngoài và di chuyển</vt:lpstr>
      <vt:lpstr>PowerPoint Presentation</vt:lpstr>
      <vt:lpstr>PowerPoint Presentation</vt:lpstr>
      <vt:lpstr>PowerPoint Presentation</vt:lpstr>
      <vt:lpstr>PowerPoint Presentation</vt:lpstr>
      <vt:lpstr>PowerPoint Presentation</vt:lpstr>
      <vt:lpstr>PowerPoint Presentation</vt:lpstr>
      <vt:lpstr>II. Cấu tạo ngoài và di chuyển 1. Cấu tạo ngoài</vt:lpstr>
      <vt:lpstr>PowerPoint Presentation</vt:lpstr>
      <vt:lpstr>PowerPoint Presentation</vt:lpstr>
      <vt:lpstr>2. Di chuyển</vt:lpstr>
      <vt:lpstr>Câu hỏi củng cố</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84909969492</dc:creator>
  <cp:lastModifiedBy>84909969492</cp:lastModifiedBy>
  <cp:revision>10</cp:revision>
  <dcterms:created xsi:type="dcterms:W3CDTF">2021-02-20T08:31:46Z</dcterms:created>
  <dcterms:modified xsi:type="dcterms:W3CDTF">2021-02-20T10:02:20Z</dcterms:modified>
</cp:coreProperties>
</file>